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7"/>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While many of these skills have always been taught within the framework of public education, we will need to be strategic as the demands for all students to acquire these skills have increased dramatically for the 21st century.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Give a moment to think about it?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So what would a 21st century learning model look like that uses the power of problems &amp; questions of engaged learning to drive deep interest, understanding, caring, and the application of 21st century skills to real-world challenges?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Students &amp; teachers must coordinate their project cycle work, co-managing the whole learning project (the bicycle frame), and using the driving question or problem (the handlebars) to steer and guide the project forward.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Focus is on the front of the diagram. And in successful systems emerging around the world, we see six emerging principles that these initiatives seem to share: vision; coordination; official policy; leadership; learning technology; and teacher learning.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dirty="0"/>
              <a:t>We must succeed in transforming our educational systems in order to prepare our students for meaningful and productive lives in the </a:t>
            </a:r>
            <a:r>
              <a:rPr lang="en"/>
              <a:t>21st </a:t>
            </a:r>
            <a:r>
              <a:rPr lang="en" smtClean="0"/>
              <a:t>century.</a:t>
            </a:r>
            <a:r>
              <a:rPr lang="en" baseline="0" smtClean="0"/>
              <a:t> </a:t>
            </a:r>
            <a:endParaRPr lang="e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buNone/>
            </a:pPr>
            <a:r>
              <a:rPr lang="en"/>
              <a:t>This book is a guide to 21st century skills, how they are working in schools around the world, and how they will be coming to more schools in the near future.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buNone/>
            </a:pPr>
            <a:r>
              <a:rPr lang="en"/>
              <a:t>More creative work is necessary in the global job market than routine work requiring expertise. The history of education has revolved around an agrarian calendar and prepared the masses for the industrial work world. Education's role in the 21st century is to contribute to a global society, use personal talents for problem solving, and ensuring civic responsibilities.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endParaRPr lang="e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With this paradigm shift there are still forces of resistance. Many policies, traditions, and fears block education reform for 21st century skills.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endParaRPr lang="e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Knowledge &amp; Skills rainbow is a framework for desired student outcomes needed for the 21st century. What policies might need to change in order for all teachers to hold high expectations for all students and foster questioning, patience, openness to new ideas, trust, and the ability to learn from failures?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buNone/>
            </a:pPr>
            <a:r>
              <a:rPr lang="en"/>
              <a:t>Standards exist - TPACK, etc., but they are not yet widely used or even known about. It's hard to imagine some districts doing the work or inservice training. For example, Vallejo just cancelled their four remaining furlough days for 2nd semester -- the good news is the students will be in school more days (learning curriculum built around the CSTs), but the bad news is those days could have been used to inservice teachers on TPACK. Just saying. Those furlough days represent at least a million dollars.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1600200"/>
            <a:ext cx="9144000" cy="3657600"/>
          </a:xfrm>
          <a:prstGeom prst="rect">
            <a:avLst/>
          </a:prstGeom>
          <a:solidFill>
            <a:schemeClr val="dk1">
              <a:alpha val="20000"/>
            </a:schemeClr>
          </a:solidFill>
          <a:ln>
            <a:noFill/>
          </a:ln>
        </p:spPr>
        <p:txBody>
          <a:bodyPr lIns="91425" tIns="45700" rIns="91425" bIns="45700" anchor="ctr" anchorCtr="0">
            <a:spAutoFit/>
          </a:bodyPr>
          <a:lstStyle/>
          <a:p>
            <a:endParaRPr/>
          </a:p>
        </p:txBody>
      </p:sp>
      <p:grpSp>
        <p:nvGrpSpPr>
          <p:cNvPr id="9" name="Shape 9"/>
          <p:cNvGrpSpPr/>
          <p:nvPr/>
        </p:nvGrpSpPr>
        <p:grpSpPr>
          <a:xfrm>
            <a:off x="0" y="-1438"/>
            <a:ext cx="1827407" cy="6859503"/>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sp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12" name="Shape 12"/>
          <p:cNvGrpSpPr/>
          <p:nvPr/>
        </p:nvGrpSpPr>
        <p:grpSpPr>
          <a:xfrm flipH="1">
            <a:off x="7316591" y="0"/>
            <a:ext cx="1827407" cy="6859503"/>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sp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15" name="Shape 15"/>
          <p:cNvSpPr txBox="1">
            <a:spLocks noGrp="1"/>
          </p:cNvSpPr>
          <p:nvPr>
            <p:ph type="ctrTitle"/>
          </p:nvPr>
        </p:nvSpPr>
        <p:spPr>
          <a:xfrm>
            <a:off x="685800" y="2090913"/>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1pPr>
            <a:lvl2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2pPr>
            <a:lvl3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3pPr>
            <a:lvl4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4pPr>
            <a:lvl5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5pPr>
            <a:lvl6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6pPr>
            <a:lvl7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7pPr>
            <a:lvl8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8pPr>
            <a:lvl9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3886200"/>
            <a:ext cx="7772400" cy="878099"/>
          </a:xfrm>
          <a:prstGeom prst="rect">
            <a:avLst/>
          </a:prstGeom>
          <a:noFill/>
          <a:ln>
            <a:noFill/>
          </a:ln>
        </p:spPr>
        <p:txBody>
          <a:bodyPr lIns="91425" tIns="91425" rIns="91425" bIns="91425" anchor="t" anchorCtr="0"/>
          <a:lstStyle>
            <a:lvl1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1pPr>
            <a:lvl2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2pPr>
            <a:lvl3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3pPr>
            <a:lvl4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4pPr>
            <a:lvl5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5pPr>
            <a:lvl6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6pPr>
            <a:lvl7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7pPr>
            <a:lvl8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8pPr>
            <a:lvl9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7"/>
        <p:cNvGrpSpPr/>
        <p:nvPr/>
      </p:nvGrpSpPr>
      <p:grpSpPr>
        <a:xfrm>
          <a:off x="0" y="0"/>
          <a:ext cx="0" cy="0"/>
          <a:chOff x="0" y="0"/>
          <a:chExt cx="0" cy="0"/>
        </a:xfrm>
      </p:grpSpPr>
      <p:sp>
        <p:nvSpPr>
          <p:cNvPr id="18" name="Shape 18"/>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19" name="Shape 19"/>
          <p:cNvGrpSpPr/>
          <p:nvPr/>
        </p:nvGrpSpPr>
        <p:grpSpPr>
          <a:xfrm>
            <a:off x="0" y="-1438"/>
            <a:ext cx="649180" cy="6859503"/>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22" name="Shape 22"/>
          <p:cNvGrpSpPr/>
          <p:nvPr/>
        </p:nvGrpSpPr>
        <p:grpSpPr>
          <a:xfrm flipH="1">
            <a:off x="8494493" y="0"/>
            <a:ext cx="649180" cy="6859503"/>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25" name="Shape 25"/>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27" name="Shape 2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8"/>
        <p:cNvGrpSpPr/>
        <p:nvPr/>
      </p:nvGrpSpPr>
      <p:grpSpPr>
        <a:xfrm>
          <a:off x="0" y="0"/>
          <a:ext cx="0" cy="0"/>
          <a:chOff x="0" y="0"/>
          <a:chExt cx="0" cy="0"/>
        </a:xfrm>
      </p:grpSpPr>
      <p:sp>
        <p:nvSpPr>
          <p:cNvPr id="29" name="Shape 29"/>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30" name="Shape 30"/>
          <p:cNvGrpSpPr/>
          <p:nvPr/>
        </p:nvGrpSpPr>
        <p:grpSpPr>
          <a:xfrm>
            <a:off x="0" y="-1438"/>
            <a:ext cx="649180" cy="6859503"/>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33" name="Shape 33"/>
          <p:cNvGrpSpPr/>
          <p:nvPr/>
        </p:nvGrpSpPr>
        <p:grpSpPr>
          <a:xfrm flipH="1">
            <a:off x="8494493" y="0"/>
            <a:ext cx="649180" cy="6859503"/>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36" name="Shape 36"/>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0"/>
        <p:cNvGrpSpPr/>
        <p:nvPr/>
      </p:nvGrpSpPr>
      <p:grpSpPr>
        <a:xfrm>
          <a:off x="0" y="0"/>
          <a:ext cx="0" cy="0"/>
          <a:chOff x="0" y="0"/>
          <a:chExt cx="0" cy="0"/>
        </a:xfrm>
      </p:grpSpPr>
      <p:sp>
        <p:nvSpPr>
          <p:cNvPr id="41" name="Shape 4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42" name="Shape 42"/>
          <p:cNvGrpSpPr/>
          <p:nvPr/>
        </p:nvGrpSpPr>
        <p:grpSpPr>
          <a:xfrm>
            <a:off x="0" y="-1438"/>
            <a:ext cx="649180" cy="6859503"/>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45" name="Shape 45"/>
          <p:cNvGrpSpPr/>
          <p:nvPr/>
        </p:nvGrpSpPr>
        <p:grpSpPr>
          <a:xfrm flipH="1">
            <a:off x="8494493" y="0"/>
            <a:ext cx="649180" cy="6859503"/>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48" name="Shape 4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50"/>
        <p:cNvGrpSpPr/>
        <p:nvPr/>
      </p:nvGrpSpPr>
      <p:grpSpPr>
        <a:xfrm>
          <a:off x="0" y="0"/>
          <a:ext cx="0" cy="0"/>
          <a:chOff x="0" y="0"/>
          <a:chExt cx="0" cy="0"/>
        </a:xfrm>
      </p:grpSpPr>
      <p:sp>
        <p:nvSpPr>
          <p:cNvPr id="51" name="Shape 5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52" name="Shape 52"/>
          <p:cNvGrpSpPr/>
          <p:nvPr/>
        </p:nvGrpSpPr>
        <p:grpSpPr>
          <a:xfrm>
            <a:off x="0" y="-1438"/>
            <a:ext cx="649180" cy="6859503"/>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55" name="Shape 55"/>
          <p:cNvGrpSpPr/>
          <p:nvPr/>
        </p:nvGrpSpPr>
        <p:grpSpPr>
          <a:xfrm flipH="1">
            <a:off x="8494493" y="0"/>
            <a:ext cx="649180" cy="6859503"/>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58" name="Shape 5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59" name="Shape 59"/>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1pPr>
            <a:lvl2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2pPr>
            <a:lvl3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3pPr>
            <a:lvl4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4pPr>
            <a:lvl5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5pPr>
            <a:lvl6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6pPr>
            <a:lvl7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7pPr>
            <a:lvl8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8pPr>
            <a:lvl9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62" name="Shape 62"/>
          <p:cNvGrpSpPr/>
          <p:nvPr/>
        </p:nvGrpSpPr>
        <p:grpSpPr>
          <a:xfrm>
            <a:off x="0" y="-1438"/>
            <a:ext cx="649180" cy="6859503"/>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65" name="Shape 65"/>
          <p:cNvGrpSpPr/>
          <p:nvPr/>
        </p:nvGrpSpPr>
        <p:grpSpPr>
          <a:xfrm flipH="1">
            <a:off x="8494493" y="0"/>
            <a:ext cx="649180" cy="6859503"/>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68" name="Shape 6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1pPr>
            <a:lvl2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2pPr>
            <a:lvl3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3pPr>
            <a:lvl4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4pPr>
            <a:lvl5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5pPr>
            <a:lvl6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6pPr>
            <a:lvl7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7pPr>
            <a:lvl8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8pPr>
            <a:lvl9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Trebuchet MS"/>
                <a:ea typeface="Trebuchet MS"/>
                <a:cs typeface="Trebuchet MS"/>
                <a:sym typeface="Trebuchet MS"/>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Trebuchet MS"/>
                <a:ea typeface="Trebuchet MS"/>
                <a:cs typeface="Trebuchet MS"/>
                <a:sym typeface="Trebuchet MS"/>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Trebuchet MS"/>
                <a:ea typeface="Trebuchet MS"/>
                <a:cs typeface="Trebuchet MS"/>
                <a:sym typeface="Trebuchet MS"/>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Book Presentation #3</a:t>
            </a:r>
          </a:p>
          <a:p>
            <a:pPr>
              <a:buNone/>
            </a:pPr>
            <a:r>
              <a:rPr lang="en"/>
              <a:t>by Carla Surber &amp; John Lowell</a:t>
            </a:r>
          </a:p>
        </p:txBody>
      </p:sp>
      <p:sp>
        <p:nvSpPr>
          <p:cNvPr id="71" name="Shape 71"/>
          <p:cNvSpPr/>
          <p:nvPr/>
        </p:nvSpPr>
        <p:spPr>
          <a:xfrm>
            <a:off x="1556432" y="1751000"/>
            <a:ext cx="6031134" cy="4523351"/>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What are 21</a:t>
            </a:r>
            <a:r>
              <a:rPr lang="en" baseline="30000"/>
              <a:t>st</a:t>
            </a:r>
            <a:r>
              <a:rPr lang="en"/>
              <a:t> Century Skills?</a:t>
            </a:r>
          </a:p>
        </p:txBody>
      </p:sp>
      <p:sp>
        <p:nvSpPr>
          <p:cNvPr id="128" name="Shape 128"/>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b="1" i="1"/>
              <a:t>Career &amp; Life Skills</a:t>
            </a:r>
          </a:p>
          <a:p>
            <a:pPr marL="457200" lvl="0" indent="-381000" rtl="0">
              <a:buClr>
                <a:schemeClr val="lt1"/>
              </a:buClr>
              <a:buSzPct val="166666"/>
              <a:buFont typeface="Arial"/>
              <a:buChar char="•"/>
            </a:pPr>
            <a:r>
              <a:rPr lang="en" sz="2400"/>
              <a:t>Students need to be taught</a:t>
            </a:r>
          </a:p>
          <a:p>
            <a:pPr marL="1371600" lvl="2" indent="-381000" rtl="0">
              <a:buClr>
                <a:schemeClr val="lt1"/>
              </a:buClr>
              <a:buSzPct val="133333"/>
              <a:buFont typeface="Wingdings"/>
              <a:buChar char="§"/>
            </a:pPr>
            <a:r>
              <a:rPr lang="en" sz="1800" b="1"/>
              <a:t>Flexibility &amp; adaptability</a:t>
            </a:r>
          </a:p>
          <a:p>
            <a:pPr marL="1371600" lvl="2" indent="-381000" rtl="0">
              <a:buClr>
                <a:schemeClr val="lt1"/>
              </a:buClr>
              <a:buSzPct val="133333"/>
              <a:buFont typeface="Wingdings"/>
              <a:buChar char="§"/>
            </a:pPr>
            <a:r>
              <a:rPr lang="en" sz="1800"/>
              <a:t>Initiative &amp; self-direction</a:t>
            </a:r>
          </a:p>
          <a:p>
            <a:pPr marL="1371600" lvl="2" indent="-381000" rtl="0">
              <a:buClr>
                <a:schemeClr val="lt1"/>
              </a:buClr>
              <a:buSzPct val="133333"/>
              <a:buFont typeface="Wingdings"/>
              <a:buChar char="§"/>
            </a:pPr>
            <a:r>
              <a:rPr lang="en" sz="1800"/>
              <a:t>Social and cross-cultural skills</a:t>
            </a:r>
          </a:p>
          <a:p>
            <a:pPr marL="1371600" lvl="2" indent="-381000" rtl="0">
              <a:buClr>
                <a:schemeClr val="lt1"/>
              </a:buClr>
              <a:buSzPct val="133333"/>
              <a:buFont typeface="Wingdings"/>
              <a:buChar char="§"/>
            </a:pPr>
            <a:r>
              <a:rPr lang="en" sz="1800"/>
              <a:t>Productivity &amp; accountability</a:t>
            </a:r>
          </a:p>
          <a:p>
            <a:pPr marL="1371600" lvl="2" indent="-381000" rtl="0">
              <a:buClr>
                <a:schemeClr val="lt1"/>
              </a:buClr>
              <a:buSzPct val="133333"/>
              <a:buFont typeface="Wingdings"/>
              <a:buChar char="§"/>
            </a:pPr>
            <a:r>
              <a:rPr lang="en" sz="1800"/>
              <a:t>Leadership &amp; responsibility</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21</a:t>
            </a:r>
            <a:r>
              <a:rPr lang="en" baseline="30000"/>
              <a:t>st</a:t>
            </a:r>
            <a:r>
              <a:rPr lang="en"/>
              <a:t> Century Learning in Practice</a:t>
            </a:r>
          </a:p>
        </p:txBody>
      </p:sp>
      <p:sp>
        <p:nvSpPr>
          <p:cNvPr id="134" name="Shape 134"/>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b="1" i="1"/>
              <a:t>Learning &amp; Teaching</a:t>
            </a:r>
          </a:p>
          <a:p>
            <a:pPr marL="457200" lvl="0" indent="-381000" rtl="0">
              <a:buClr>
                <a:schemeClr val="lt1"/>
              </a:buClr>
              <a:buSzPct val="166666"/>
              <a:buFont typeface="Arial"/>
              <a:buChar char="•"/>
            </a:pPr>
            <a:r>
              <a:rPr lang="en" sz="2400"/>
              <a:t>Question: What are the important tools we need to support a 21st century approach to learning &amp; teaching?</a:t>
            </a:r>
          </a:p>
          <a:p>
            <a:pPr marL="1371600" lvl="0" indent="-342900" rtl="0">
              <a:buClr>
                <a:schemeClr val="lt1"/>
              </a:buClr>
              <a:buSzPct val="100000"/>
              <a:buFont typeface="Trebuchet MS"/>
              <a:buAutoNum type="arabicPeriod"/>
            </a:pPr>
            <a:r>
              <a:rPr lang="en" sz="1800"/>
              <a:t>The internet</a:t>
            </a:r>
          </a:p>
          <a:p>
            <a:pPr marL="1371600" lvl="0" indent="-342900" rtl="0">
              <a:buClr>
                <a:schemeClr val="lt1"/>
              </a:buClr>
              <a:buSzPct val="100000"/>
              <a:buFont typeface="Trebuchet MS"/>
              <a:buAutoNum type="arabicPeriod"/>
            </a:pPr>
            <a:r>
              <a:rPr lang="en" sz="1800"/>
              <a:t>Pen and paper</a:t>
            </a:r>
          </a:p>
          <a:p>
            <a:pPr marL="1371600" lvl="0" indent="-342900" rtl="0">
              <a:buClr>
                <a:schemeClr val="lt1"/>
              </a:buClr>
              <a:buSzPct val="100000"/>
              <a:buFont typeface="Trebuchet MS"/>
              <a:buAutoNum type="arabicPeriod"/>
            </a:pPr>
            <a:r>
              <a:rPr lang="en" sz="1800"/>
              <a:t>Cellphones</a:t>
            </a:r>
          </a:p>
          <a:p>
            <a:pPr marL="1371600" lvl="0" indent="-342900" rtl="0">
              <a:buClr>
                <a:schemeClr val="lt1"/>
              </a:buClr>
              <a:buSzPct val="100000"/>
              <a:buFont typeface="Trebuchet MS"/>
              <a:buAutoNum type="arabicPeriod"/>
            </a:pPr>
            <a:r>
              <a:rPr lang="en" sz="1800"/>
              <a:t>Educational Games</a:t>
            </a:r>
          </a:p>
          <a:p>
            <a:pPr marL="1371600" lvl="0" indent="-342900" rtl="0">
              <a:buClr>
                <a:schemeClr val="lt1"/>
              </a:buClr>
              <a:buSzPct val="100000"/>
              <a:buFont typeface="Trebuchet MS"/>
              <a:buAutoNum type="arabicPeriod"/>
            </a:pPr>
            <a:r>
              <a:rPr lang="en" sz="1800"/>
              <a:t>Tests and quizzes</a:t>
            </a:r>
          </a:p>
          <a:p>
            <a:pPr marL="1371600" lvl="0" indent="-342900" rtl="0">
              <a:buClr>
                <a:schemeClr val="lt1"/>
              </a:buClr>
              <a:buSzPct val="100000"/>
              <a:buFont typeface="Trebuchet MS"/>
              <a:buAutoNum type="arabicPeriod"/>
            </a:pPr>
            <a:r>
              <a:rPr lang="en" sz="1800"/>
              <a:t>A good teacher</a:t>
            </a:r>
          </a:p>
          <a:p>
            <a:pPr marL="1371600" lvl="0" indent="-342900" rtl="0">
              <a:buClr>
                <a:schemeClr val="lt1"/>
              </a:buClr>
              <a:buSzPct val="100000"/>
              <a:buFont typeface="Trebuchet MS"/>
              <a:buAutoNum type="arabicPeriod"/>
            </a:pPr>
            <a:r>
              <a:rPr lang="en" sz="1800"/>
              <a:t>Educational funding</a:t>
            </a:r>
          </a:p>
          <a:p>
            <a:pPr marL="1371600" lvl="0" indent="-342900" rtl="0">
              <a:buClr>
                <a:schemeClr val="lt1"/>
              </a:buClr>
              <a:buSzPct val="100000"/>
              <a:buFont typeface="Trebuchet MS"/>
              <a:buAutoNum type="arabicPeriod"/>
            </a:pPr>
            <a:r>
              <a:rPr lang="en" sz="1800"/>
              <a:t>Loving parents</a:t>
            </a:r>
          </a:p>
          <a:p>
            <a:pPr marL="1371600" lvl="0" indent="-342900" rtl="0">
              <a:buClr>
                <a:schemeClr val="lt1"/>
              </a:buClr>
              <a:buSzPct val="100000"/>
              <a:buFont typeface="Trebuchet MS"/>
              <a:buAutoNum type="arabicPeriod"/>
            </a:pPr>
            <a:r>
              <a:rPr lang="en" sz="1800"/>
              <a:t>All of the above</a:t>
            </a:r>
          </a:p>
          <a:p>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21</a:t>
            </a:r>
            <a:r>
              <a:rPr lang="en" baseline="30000"/>
              <a:t>st</a:t>
            </a:r>
            <a:r>
              <a:rPr lang="en"/>
              <a:t> Century Learning in Practice</a:t>
            </a:r>
          </a:p>
        </p:txBody>
      </p:sp>
      <p:sp>
        <p:nvSpPr>
          <p:cNvPr id="140" name="Shape 140"/>
          <p:cNvSpPr txBox="1">
            <a:spLocks noGrp="1"/>
          </p:cNvSpPr>
          <p:nvPr>
            <p:ph type="body" idx="1"/>
          </p:nvPr>
        </p:nvSpPr>
        <p:spPr>
          <a:xfrm>
            <a:off x="457200" y="1332685"/>
            <a:ext cx="4277699" cy="5235300"/>
          </a:xfrm>
          <a:prstGeom prst="rect">
            <a:avLst/>
          </a:prstGeom>
        </p:spPr>
        <p:txBody>
          <a:bodyPr lIns="91425" tIns="91425" rIns="91425" bIns="91425" anchor="t" anchorCtr="0">
            <a:spAutoFit/>
          </a:bodyPr>
          <a:lstStyle/>
          <a:p>
            <a:pPr lvl="0" rtl="0">
              <a:buNone/>
            </a:pPr>
            <a:r>
              <a:rPr lang="en" b="1" i="1"/>
              <a:t>Learning &amp; Teaching</a:t>
            </a:r>
          </a:p>
          <a:p>
            <a:pPr marL="457200" lvl="0" indent="-381000" rtl="0">
              <a:buClr>
                <a:schemeClr val="lt1"/>
              </a:buClr>
              <a:buSzPct val="166666"/>
              <a:buFont typeface="Arial"/>
              <a:buChar char="•"/>
            </a:pPr>
            <a:r>
              <a:rPr lang="en" sz="2400"/>
              <a:t>Answer: All of the above. But two important things are missing.</a:t>
            </a:r>
          </a:p>
          <a:p>
            <a:endParaRPr/>
          </a:p>
          <a:p>
            <a:pPr lvl="0" algn="ctr" rtl="0">
              <a:buNone/>
            </a:pPr>
            <a:r>
              <a:rPr lang="en" sz="1800" b="1" i="1"/>
              <a:t>Questions</a:t>
            </a:r>
            <a:r>
              <a:rPr lang="en" sz="1800" b="1"/>
              <a:t> </a:t>
            </a:r>
            <a:r>
              <a:rPr lang="en" sz="1800"/>
              <a:t>and the process to uncover their answers</a:t>
            </a:r>
          </a:p>
          <a:p>
            <a:endParaRPr/>
          </a:p>
          <a:p>
            <a:pPr lvl="0" algn="ctr" rtl="0">
              <a:buNone/>
            </a:pPr>
            <a:r>
              <a:rPr lang="en" sz="1800" b="1" i="1"/>
              <a:t>Problems</a:t>
            </a:r>
            <a:r>
              <a:rPr lang="en" sz="1800" b="1"/>
              <a:t> </a:t>
            </a:r>
            <a:r>
              <a:rPr lang="en" sz="1800"/>
              <a:t>and the inventing of their possible solutions</a:t>
            </a:r>
          </a:p>
        </p:txBody>
      </p:sp>
      <p:sp>
        <p:nvSpPr>
          <p:cNvPr id="141" name="Shape 141"/>
          <p:cNvSpPr/>
          <p:nvPr/>
        </p:nvSpPr>
        <p:spPr>
          <a:xfrm rot="-5396807">
            <a:off x="4963156" y="1336030"/>
            <a:ext cx="3732891" cy="4185939"/>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21</a:t>
            </a:r>
            <a:r>
              <a:rPr lang="en" baseline="30000"/>
              <a:t>st</a:t>
            </a:r>
            <a:r>
              <a:rPr lang="en"/>
              <a:t> Century Learning in Practice</a:t>
            </a:r>
          </a:p>
        </p:txBody>
      </p:sp>
      <p:sp>
        <p:nvSpPr>
          <p:cNvPr id="147" name="Shape 147"/>
          <p:cNvSpPr txBox="1">
            <a:spLocks noGrp="1"/>
          </p:cNvSpPr>
          <p:nvPr>
            <p:ph type="body" idx="1"/>
          </p:nvPr>
        </p:nvSpPr>
        <p:spPr>
          <a:xfrm>
            <a:off x="457200" y="1089481"/>
            <a:ext cx="8582400" cy="881999"/>
          </a:xfrm>
          <a:prstGeom prst="rect">
            <a:avLst/>
          </a:prstGeom>
        </p:spPr>
        <p:txBody>
          <a:bodyPr lIns="91425" tIns="91425" rIns="91425" bIns="91425" anchor="t" anchorCtr="0">
            <a:spAutoFit/>
          </a:bodyPr>
          <a:lstStyle/>
          <a:p>
            <a:pPr lvl="0" rtl="0">
              <a:buNone/>
            </a:pPr>
            <a:r>
              <a:rPr lang="en" b="1" i="1"/>
              <a:t>Powerful Learning</a:t>
            </a:r>
          </a:p>
        </p:txBody>
      </p:sp>
      <p:sp>
        <p:nvSpPr>
          <p:cNvPr id="148" name="Shape 148"/>
          <p:cNvSpPr/>
          <p:nvPr/>
        </p:nvSpPr>
        <p:spPr>
          <a:xfrm rot="-5400000">
            <a:off x="1936623" y="242214"/>
            <a:ext cx="5078645" cy="8037492"/>
          </a:xfrm>
          <a:prstGeom prst="rect">
            <a:avLst/>
          </a:prstGeom>
          <a:blipFill>
            <a:blip r:embed="rId3"/>
            <a:stretch>
              <a:fillRect/>
            </a:stretch>
          </a:blipFill>
          <a:ln>
            <a:noFill/>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21</a:t>
            </a:r>
            <a:r>
              <a:rPr lang="en" baseline="30000"/>
              <a:t>st</a:t>
            </a:r>
            <a:r>
              <a:rPr lang="en"/>
              <a:t> Century Learning in Practice</a:t>
            </a:r>
          </a:p>
        </p:txBody>
      </p:sp>
      <p:sp>
        <p:nvSpPr>
          <p:cNvPr id="154" name="Shape 154"/>
          <p:cNvSpPr txBox="1">
            <a:spLocks noGrp="1"/>
          </p:cNvSpPr>
          <p:nvPr>
            <p:ph type="body" idx="1"/>
          </p:nvPr>
        </p:nvSpPr>
        <p:spPr>
          <a:xfrm>
            <a:off x="457200" y="1454270"/>
            <a:ext cx="8582400" cy="869700"/>
          </a:xfrm>
          <a:prstGeom prst="rect">
            <a:avLst/>
          </a:prstGeom>
        </p:spPr>
        <p:txBody>
          <a:bodyPr lIns="91425" tIns="91425" rIns="91425" bIns="91425" anchor="t" anchorCtr="0">
            <a:spAutoFit/>
          </a:bodyPr>
          <a:lstStyle/>
          <a:p>
            <a:pPr lvl="0" rtl="0">
              <a:buNone/>
            </a:pPr>
            <a:r>
              <a:rPr lang="en" b="1" i="1"/>
              <a:t>Retooling Schools</a:t>
            </a:r>
          </a:p>
        </p:txBody>
      </p:sp>
      <p:sp>
        <p:nvSpPr>
          <p:cNvPr id="155" name="Shape 155"/>
          <p:cNvSpPr/>
          <p:nvPr/>
        </p:nvSpPr>
        <p:spPr>
          <a:xfrm>
            <a:off x="1607700" y="2209766"/>
            <a:ext cx="5928599" cy="4211282"/>
          </a:xfrm>
          <a:prstGeom prst="rect">
            <a:avLst/>
          </a:prstGeom>
          <a:blipFill>
            <a:blip r:embed="rId3"/>
            <a:stretch>
              <a:fillRect/>
            </a:stretch>
          </a:blipFill>
          <a:ln>
            <a:noFill/>
          </a:ln>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8229600" cy="729600"/>
          </a:xfrm>
          <a:prstGeom prst="rect">
            <a:avLst/>
          </a:prstGeom>
        </p:spPr>
        <p:txBody>
          <a:bodyPr lIns="91425" tIns="91425" rIns="91425" bIns="91425" anchor="b" anchorCtr="0">
            <a:spAutoFit/>
          </a:bodyPr>
          <a:lstStyle/>
          <a:p>
            <a:pPr lvl="0" rtl="0">
              <a:buNone/>
            </a:pPr>
            <a:r>
              <a:rPr lang="en" sz="3000"/>
              <a:t>Learning for life...building a better world</a:t>
            </a:r>
          </a:p>
        </p:txBody>
      </p:sp>
      <p:sp>
        <p:nvSpPr>
          <p:cNvPr id="161" name="Shape 161"/>
          <p:cNvSpPr txBox="1">
            <a:spLocks noGrp="1"/>
          </p:cNvSpPr>
          <p:nvPr>
            <p:ph type="body" idx="1"/>
          </p:nvPr>
        </p:nvSpPr>
        <p:spPr>
          <a:xfrm>
            <a:off x="457200" y="1454270"/>
            <a:ext cx="8582400" cy="4124176"/>
          </a:xfrm>
          <a:prstGeom prst="rect">
            <a:avLst/>
          </a:prstGeom>
        </p:spPr>
        <p:txBody>
          <a:bodyPr wrap="square" lIns="91425" tIns="91425" rIns="91425" bIns="91425" anchor="t" anchorCtr="0">
            <a:spAutoFit/>
          </a:bodyPr>
          <a:lstStyle/>
          <a:p>
            <a:pPr lvl="0" algn="ctr" rtl="0">
              <a:buNone/>
            </a:pPr>
            <a:r>
              <a:rPr lang="en" sz="3200" i="1" dirty="0"/>
              <a:t>"Given the challenges of our times, our students will need plenty of practice in using their 21st century skills to be better problem solvers and innovators, and the world could certainly use some passionate and creative problem solvers right now! It's time to give all our students the chance to learn how to build a better world."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Focus on 4 Critical Questions:</a:t>
            </a:r>
          </a:p>
        </p:txBody>
      </p:sp>
      <p:sp>
        <p:nvSpPr>
          <p:cNvPr id="77" name="Shape 77"/>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381000" rtl="0">
              <a:lnSpc>
                <a:spcPct val="115000"/>
              </a:lnSpc>
              <a:buClr>
                <a:schemeClr val="lt1"/>
              </a:buClr>
              <a:buSzPct val="100000"/>
              <a:buFont typeface="Trebuchet MS"/>
              <a:buAutoNum type="arabicPeriod"/>
            </a:pPr>
            <a:r>
              <a:rPr lang="en" sz="2400"/>
              <a:t>What will the world be like twenty or so years from now when your child has left school and is out in the world?</a:t>
            </a:r>
          </a:p>
          <a:p>
            <a:pPr marL="457200" lvl="0" indent="-381000" rtl="0">
              <a:lnSpc>
                <a:spcPct val="115000"/>
              </a:lnSpc>
              <a:buClr>
                <a:schemeClr val="lt1"/>
              </a:buClr>
              <a:buSzPct val="100000"/>
              <a:buFont typeface="Trebuchet MS"/>
              <a:buAutoNum type="arabicPeriod"/>
            </a:pPr>
            <a:r>
              <a:rPr lang="en" sz="2400"/>
              <a:t>What skills will children need to be successful in the world you have imagined twenty years from now?</a:t>
            </a:r>
          </a:p>
          <a:p>
            <a:pPr marL="457200" lvl="0" indent="-381000" rtl="0">
              <a:lnSpc>
                <a:spcPct val="115000"/>
              </a:lnSpc>
              <a:buClr>
                <a:schemeClr val="lt1"/>
              </a:buClr>
              <a:buSzPct val="100000"/>
              <a:buFont typeface="Trebuchet MS"/>
              <a:buAutoNum type="arabicPeriod"/>
            </a:pPr>
            <a:r>
              <a:rPr lang="en" sz="2400"/>
              <a:t>What were the conditions that made your high-performance learning experiences so powerful?</a:t>
            </a:r>
          </a:p>
          <a:p>
            <a:pPr marL="457200" lvl="0" indent="-381000">
              <a:lnSpc>
                <a:spcPct val="115000"/>
              </a:lnSpc>
              <a:buClr>
                <a:schemeClr val="lt1"/>
              </a:buClr>
              <a:buSzPct val="100000"/>
              <a:buFont typeface="Trebuchet MS"/>
              <a:buAutoNum type="arabicPeriod"/>
            </a:pPr>
            <a:r>
              <a:rPr lang="en" sz="2400"/>
              <a:t>What would learning be like if it were designed around your answers to the first three questions?</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Organized into 3 sections:</a:t>
            </a:r>
          </a:p>
        </p:txBody>
      </p:sp>
      <p:sp>
        <p:nvSpPr>
          <p:cNvPr id="83" name="Shape 83"/>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457200" lvl="0" indent="-419100" rtl="0">
              <a:lnSpc>
                <a:spcPct val="200000"/>
              </a:lnSpc>
              <a:buClr>
                <a:schemeClr val="lt1"/>
              </a:buClr>
              <a:buSzPct val="166666"/>
              <a:buFont typeface="Arial"/>
              <a:buChar char="•"/>
            </a:pPr>
            <a:r>
              <a:rPr lang="en"/>
              <a:t>What is 21</a:t>
            </a:r>
            <a:r>
              <a:rPr lang="en" baseline="30000"/>
              <a:t>st</a:t>
            </a:r>
            <a:r>
              <a:rPr lang="en"/>
              <a:t> Century Learning?</a:t>
            </a:r>
          </a:p>
          <a:p>
            <a:pPr marL="457200" lvl="0" indent="-419100" rtl="0">
              <a:lnSpc>
                <a:spcPct val="200000"/>
              </a:lnSpc>
              <a:buClr>
                <a:schemeClr val="lt1"/>
              </a:buClr>
              <a:buSzPct val="166666"/>
              <a:buFont typeface="Arial"/>
              <a:buChar char="•"/>
            </a:pPr>
            <a:r>
              <a:rPr lang="en"/>
              <a:t>What are 21</a:t>
            </a:r>
            <a:r>
              <a:rPr lang="en" baseline="30000"/>
              <a:t>st</a:t>
            </a:r>
            <a:r>
              <a:rPr lang="en"/>
              <a:t> Century Skills?</a:t>
            </a:r>
          </a:p>
          <a:p>
            <a:pPr marL="457200" lvl="0" indent="-419100" rtl="0">
              <a:lnSpc>
                <a:spcPct val="200000"/>
              </a:lnSpc>
              <a:buClr>
                <a:schemeClr val="lt1"/>
              </a:buClr>
              <a:buSzPct val="166666"/>
              <a:buFont typeface="Arial"/>
              <a:buChar char="•"/>
            </a:pPr>
            <a:r>
              <a:rPr lang="en"/>
              <a:t>21</a:t>
            </a:r>
            <a:r>
              <a:rPr lang="en" baseline="30000"/>
              <a:t>st</a:t>
            </a:r>
            <a:r>
              <a:rPr lang="en"/>
              <a:t> Century Learning in Practice</a:t>
            </a:r>
          </a:p>
          <a:p>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What is 21</a:t>
            </a:r>
            <a:r>
              <a:rPr lang="en" baseline="30000"/>
              <a:t>st</a:t>
            </a:r>
            <a:r>
              <a:rPr lang="en"/>
              <a:t> Century Learning?</a:t>
            </a:r>
          </a:p>
        </p:txBody>
      </p:sp>
      <p:sp>
        <p:nvSpPr>
          <p:cNvPr id="89" name="Shape 89"/>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b="1" i="1"/>
              <a:t>Learning, Past &amp; Future</a:t>
            </a:r>
          </a:p>
          <a:p>
            <a:pPr marL="457200" lvl="0" indent="-381000" rtl="0">
              <a:buClr>
                <a:schemeClr val="lt1"/>
              </a:buClr>
              <a:buSzPct val="166666"/>
              <a:buFont typeface="Arial"/>
              <a:buChar char="•"/>
            </a:pPr>
            <a:r>
              <a:rPr lang="en" sz="2400"/>
              <a:t>Economies have shifted from the Industrial Age to the Knowledge Age, so too must education.</a:t>
            </a:r>
          </a:p>
          <a:p>
            <a:pPr marL="457200" lvl="0" indent="-381000" rtl="0">
              <a:buClr>
                <a:schemeClr val="lt1"/>
              </a:buClr>
              <a:buSzPct val="166666"/>
              <a:buFont typeface="Arial"/>
              <a:buChar char="•"/>
            </a:pPr>
            <a:r>
              <a:rPr lang="en" sz="2400"/>
              <a:t>Skills needed according to the work world of today:</a:t>
            </a:r>
          </a:p>
          <a:p>
            <a:pPr marL="1371600" lvl="2" indent="-381000" rtl="0">
              <a:buClr>
                <a:schemeClr val="lt1"/>
              </a:buClr>
              <a:buSzPct val="133333"/>
              <a:buFont typeface="Wingdings"/>
              <a:buChar char="§"/>
            </a:pPr>
            <a:r>
              <a:rPr lang="en" sz="1800"/>
              <a:t>Oral &amp; written communication</a:t>
            </a:r>
          </a:p>
          <a:p>
            <a:pPr marL="1371600" lvl="2" indent="-381000" rtl="0">
              <a:buClr>
                <a:schemeClr val="lt1"/>
              </a:buClr>
              <a:buSzPct val="133333"/>
              <a:buFont typeface="Wingdings"/>
              <a:buChar char="§"/>
            </a:pPr>
            <a:r>
              <a:rPr lang="en" sz="1800"/>
              <a:t>Critical thinking &amp; problem solving</a:t>
            </a:r>
          </a:p>
          <a:p>
            <a:pPr marL="1371600" lvl="2" indent="-381000" rtl="0">
              <a:buClr>
                <a:schemeClr val="lt1"/>
              </a:buClr>
              <a:buSzPct val="133333"/>
              <a:buFont typeface="Wingdings"/>
              <a:buChar char="§"/>
            </a:pPr>
            <a:r>
              <a:rPr lang="en" sz="1800"/>
              <a:t>Professionalism &amp; work ethic</a:t>
            </a:r>
          </a:p>
          <a:p>
            <a:pPr marL="1371600" lvl="2" indent="-381000" rtl="0">
              <a:buClr>
                <a:schemeClr val="lt1"/>
              </a:buClr>
              <a:buSzPct val="133333"/>
              <a:buFont typeface="Wingdings"/>
              <a:buChar char="§"/>
            </a:pPr>
            <a:r>
              <a:rPr lang="en" sz="1800"/>
              <a:t>Teamwork &amp; collaboration</a:t>
            </a:r>
          </a:p>
          <a:p>
            <a:pPr marL="1371600" lvl="2" indent="-381000" rtl="0">
              <a:buClr>
                <a:schemeClr val="lt1"/>
              </a:buClr>
              <a:buSzPct val="133333"/>
              <a:buFont typeface="Wingdings"/>
              <a:buChar char="§"/>
            </a:pPr>
            <a:r>
              <a:rPr lang="en" sz="1800"/>
              <a:t>Working in diverse teams</a:t>
            </a:r>
          </a:p>
          <a:p>
            <a:pPr marL="1371600" lvl="2" indent="-381000" rtl="0">
              <a:buClr>
                <a:schemeClr val="lt1"/>
              </a:buClr>
              <a:buSzPct val="133333"/>
              <a:buFont typeface="Wingdings"/>
              <a:buChar char="§"/>
            </a:pPr>
            <a:r>
              <a:rPr lang="en" sz="1800"/>
              <a:t>Applying technology</a:t>
            </a:r>
          </a:p>
          <a:p>
            <a:pPr marL="1371600" lvl="2" indent="-381000" rtl="0">
              <a:buClr>
                <a:schemeClr val="lt1"/>
              </a:buClr>
              <a:buSzPct val="133333"/>
              <a:buFont typeface="Wingdings"/>
              <a:buChar char="§"/>
            </a:pPr>
            <a:r>
              <a:rPr lang="en" sz="1800"/>
              <a:t>Leadership &amp; project management</a:t>
            </a:r>
          </a:p>
          <a:p>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What is 21</a:t>
            </a:r>
            <a:r>
              <a:rPr lang="en" baseline="30000"/>
              <a:t>st</a:t>
            </a:r>
            <a:r>
              <a:rPr lang="en"/>
              <a:t> Century Learning?</a:t>
            </a:r>
          </a:p>
        </p:txBody>
      </p:sp>
      <p:sp>
        <p:nvSpPr>
          <p:cNvPr id="95" name="Shape 95"/>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endParaRPr/>
          </a:p>
        </p:txBody>
      </p:sp>
      <p:sp>
        <p:nvSpPr>
          <p:cNvPr id="96" name="Shape 96"/>
          <p:cNvSpPr/>
          <p:nvPr/>
        </p:nvSpPr>
        <p:spPr>
          <a:xfrm rot="-5425893">
            <a:off x="2053142" y="527499"/>
            <a:ext cx="5037715" cy="6980215"/>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What is 21</a:t>
            </a:r>
            <a:r>
              <a:rPr lang="en" baseline="30000"/>
              <a:t>st</a:t>
            </a:r>
            <a:r>
              <a:rPr lang="en"/>
              <a:t> Century Learning?</a:t>
            </a:r>
          </a:p>
        </p:txBody>
      </p:sp>
      <p:sp>
        <p:nvSpPr>
          <p:cNvPr id="109" name="Shape 109"/>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b="1" i="1"/>
              <a:t>The Perfect Learning Storm</a:t>
            </a:r>
          </a:p>
          <a:p>
            <a:pPr marL="457200" lvl="0" indent="-381000" rtl="0">
              <a:buClr>
                <a:schemeClr val="lt1"/>
              </a:buClr>
              <a:buSzPct val="166666"/>
              <a:buFont typeface="Arial"/>
              <a:buChar char="•"/>
            </a:pPr>
            <a:r>
              <a:rPr lang="en" sz="2400"/>
              <a:t>21</a:t>
            </a:r>
            <a:r>
              <a:rPr lang="en" sz="2400" baseline="30000"/>
              <a:t>st</a:t>
            </a:r>
            <a:r>
              <a:rPr lang="en" sz="2400"/>
              <a:t> Century learning requires four converging forces:</a:t>
            </a:r>
          </a:p>
          <a:p>
            <a:pPr marL="1371600" lvl="2" indent="-381000" rtl="0">
              <a:buClr>
                <a:schemeClr val="lt1"/>
              </a:buClr>
              <a:buSzPct val="133333"/>
              <a:buFont typeface="Wingdings"/>
              <a:buChar char="§"/>
            </a:pPr>
            <a:r>
              <a:rPr lang="en" sz="1800" b="1"/>
              <a:t>Knowledge Work: </a:t>
            </a:r>
            <a:r>
              <a:rPr lang="en" sz="1800"/>
              <a:t>knowledge that is skills based as opposed to rote memorization and focused on expertise.</a:t>
            </a:r>
          </a:p>
          <a:p>
            <a:pPr marL="1371600" lvl="2" indent="-381000" rtl="0">
              <a:buClr>
                <a:schemeClr val="lt1"/>
              </a:buClr>
              <a:buSzPct val="133333"/>
              <a:buFont typeface="Wingdings"/>
              <a:buChar char="§"/>
            </a:pPr>
            <a:r>
              <a:rPr lang="en" sz="1800" b="1"/>
              <a:t>Thinking Tools:</a:t>
            </a:r>
            <a:r>
              <a:rPr lang="en" sz="1800"/>
              <a:t> A toolkit of digital devices that allow for the communication and synthesis of worldwide knowledge.</a:t>
            </a:r>
          </a:p>
          <a:p>
            <a:pPr marL="1371600" lvl="2" indent="-381000" rtl="0">
              <a:buClr>
                <a:schemeClr val="lt1"/>
              </a:buClr>
              <a:buSzPct val="133333"/>
              <a:buFont typeface="Wingdings"/>
              <a:buChar char="§"/>
            </a:pPr>
            <a:r>
              <a:rPr lang="en" sz="1800" b="1"/>
              <a:t>Digital Lifestyles:</a:t>
            </a:r>
            <a:r>
              <a:rPr lang="en" sz="1800"/>
              <a:t> Blending digital systems used for personal use with the business and education spheres.</a:t>
            </a:r>
          </a:p>
          <a:p>
            <a:pPr marL="1371600" lvl="2" indent="-381000" rtl="0">
              <a:buClr>
                <a:schemeClr val="lt1"/>
              </a:buClr>
              <a:buSzPct val="133333"/>
              <a:buFont typeface="Wingdings"/>
              <a:buChar char="§"/>
            </a:pPr>
            <a:r>
              <a:rPr lang="en" sz="1800" b="1"/>
              <a:t>Learning Research: </a:t>
            </a:r>
            <a:r>
              <a:rPr lang="en" sz="1800"/>
              <a:t>Authentic learning that uses multiple intelligences and is internally and socially motivating.</a:t>
            </a:r>
          </a:p>
          <a:p>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What is 21</a:t>
            </a:r>
            <a:r>
              <a:rPr lang="en" baseline="30000"/>
              <a:t>st</a:t>
            </a:r>
            <a:r>
              <a:rPr lang="en"/>
              <a:t> Century Learning?</a:t>
            </a:r>
          </a:p>
        </p:txBody>
      </p:sp>
      <p:sp>
        <p:nvSpPr>
          <p:cNvPr id="102" name="Shape 10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b="1" i="1"/>
              <a:t>The Perfect Learning Storm</a:t>
            </a:r>
          </a:p>
          <a:p>
            <a:endParaRPr/>
          </a:p>
        </p:txBody>
      </p:sp>
      <p:sp>
        <p:nvSpPr>
          <p:cNvPr id="103" name="Shape 103"/>
          <p:cNvSpPr/>
          <p:nvPr/>
        </p:nvSpPr>
        <p:spPr>
          <a:xfrm>
            <a:off x="2200275" y="2562700"/>
            <a:ext cx="4743450" cy="3800475"/>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What are 21</a:t>
            </a:r>
            <a:r>
              <a:rPr lang="en" baseline="30000"/>
              <a:t>st</a:t>
            </a:r>
            <a:r>
              <a:rPr lang="en"/>
              <a:t> Century Skills?</a:t>
            </a:r>
          </a:p>
        </p:txBody>
      </p:sp>
      <p:sp>
        <p:nvSpPr>
          <p:cNvPr id="115" name="Shape 115"/>
          <p:cNvSpPr/>
          <p:nvPr/>
        </p:nvSpPr>
        <p:spPr>
          <a:xfrm>
            <a:off x="4588955" y="1784174"/>
            <a:ext cx="4420819" cy="4600400"/>
          </a:xfrm>
          <a:prstGeom prst="rect">
            <a:avLst/>
          </a:prstGeom>
          <a:blipFill>
            <a:blip r:embed="rId3"/>
            <a:stretch>
              <a:fillRect/>
            </a:stretch>
          </a:blipFill>
          <a:ln>
            <a:noFill/>
          </a:ln>
        </p:spPr>
      </p:sp>
      <p:sp>
        <p:nvSpPr>
          <p:cNvPr id="116" name="Shape 116"/>
          <p:cNvSpPr txBox="1">
            <a:spLocks noGrp="1"/>
          </p:cNvSpPr>
          <p:nvPr>
            <p:ph type="body" idx="1"/>
          </p:nvPr>
        </p:nvSpPr>
        <p:spPr>
          <a:xfrm>
            <a:off x="214011" y="1600200"/>
            <a:ext cx="4448099" cy="4967700"/>
          </a:xfrm>
          <a:prstGeom prst="rect">
            <a:avLst/>
          </a:prstGeom>
        </p:spPr>
        <p:txBody>
          <a:bodyPr lIns="91425" tIns="91425" rIns="91425" bIns="91425" anchor="t" anchorCtr="0">
            <a:spAutoFit/>
          </a:bodyPr>
          <a:lstStyle/>
          <a:p>
            <a:pPr lvl="0" rtl="0">
              <a:buNone/>
            </a:pPr>
            <a:r>
              <a:rPr lang="en" b="1" i="1"/>
              <a:t>Learning &amp; Innovation Skills</a:t>
            </a:r>
          </a:p>
          <a:p>
            <a:pPr marL="457200" lvl="0" indent="-342900" rtl="0">
              <a:buClr>
                <a:schemeClr val="lt1"/>
              </a:buClr>
              <a:buSzPct val="166666"/>
              <a:buFont typeface="Arial"/>
              <a:buChar char="•"/>
            </a:pPr>
            <a:r>
              <a:rPr lang="en" sz="1800"/>
              <a:t>3 Cs (critical thinking, communication, creativity)</a:t>
            </a:r>
          </a:p>
          <a:p>
            <a:pPr marL="457200" lvl="0" indent="-342900" rtl="0">
              <a:buClr>
                <a:schemeClr val="lt1"/>
              </a:buClr>
              <a:buSzPct val="166666"/>
              <a:buFont typeface="Arial"/>
              <a:buChar char="•"/>
            </a:pPr>
            <a:r>
              <a:rPr lang="en" sz="1800"/>
              <a:t>Inquiry &amp; problem solving activities need to be taught from the beginning (pre-K to post-secondary)</a:t>
            </a:r>
          </a:p>
          <a:p>
            <a:pPr marL="457200" lvl="0" indent="-342900" rtl="0">
              <a:buClr>
                <a:schemeClr val="lt1"/>
              </a:buClr>
              <a:buSzPct val="166666"/>
              <a:buFont typeface="Arial"/>
              <a:buChar char="•"/>
            </a:pPr>
            <a:r>
              <a:rPr lang="en" sz="1800"/>
              <a:t>Creativity is not just for the "gifted"</a:t>
            </a:r>
          </a:p>
          <a:p>
            <a:pPr marL="457200" lvl="0" indent="-342900" rtl="0">
              <a:buClr>
                <a:schemeClr val="lt1"/>
              </a:buClr>
              <a:buSzPct val="166666"/>
              <a:buFont typeface="Arial"/>
              <a:buChar char="•"/>
            </a:pPr>
            <a:r>
              <a:rPr lang="en" sz="1800"/>
              <a:t>Creativity &amp; innovation require an "environmental" overhaul: facilities, policies, &amp; teachers</a:t>
            </a:r>
          </a:p>
          <a:p>
            <a:pPr marL="457200" lvl="0" indent="-342900" rtl="0">
              <a:buClr>
                <a:schemeClr val="lt1"/>
              </a:buClr>
              <a:buSzPct val="166666"/>
              <a:buFont typeface="Arial"/>
              <a:buChar char="•"/>
            </a:pPr>
            <a:r>
              <a:rPr lang="en" sz="1800"/>
              <a:t>Communication &amp; collaboration have to be taught and fostered through project opportunities &amp; web-based tools</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rtl="0">
              <a:buNone/>
            </a:pPr>
            <a:r>
              <a:rPr lang="en"/>
              <a:t>What are 21</a:t>
            </a:r>
            <a:r>
              <a:rPr lang="en" baseline="30000"/>
              <a:t>st</a:t>
            </a:r>
            <a:r>
              <a:rPr lang="en"/>
              <a:t> Century Skills?</a:t>
            </a:r>
          </a:p>
        </p:txBody>
      </p:sp>
      <p:sp>
        <p:nvSpPr>
          <p:cNvPr id="122" name="Shape 12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b="1" i="1"/>
              <a:t>Digital Literacy Skills</a:t>
            </a:r>
          </a:p>
          <a:p>
            <a:pPr marL="457200" lvl="0" indent="-381000" rtl="0">
              <a:buClr>
                <a:schemeClr val="lt1"/>
              </a:buClr>
              <a:buSzPct val="166666"/>
              <a:buFont typeface="Arial"/>
              <a:buChar char="•"/>
            </a:pPr>
            <a:r>
              <a:rPr lang="en" sz="2400"/>
              <a:t>21</a:t>
            </a:r>
            <a:r>
              <a:rPr lang="en" sz="2400" baseline="30000"/>
              <a:t>st</a:t>
            </a:r>
            <a:r>
              <a:rPr lang="en" sz="2400"/>
              <a:t> Century skills require 3 types of literacy:</a:t>
            </a:r>
          </a:p>
          <a:p>
            <a:pPr marL="1371600" lvl="2" indent="-381000" rtl="0">
              <a:buClr>
                <a:schemeClr val="lt1"/>
              </a:buClr>
              <a:buSzPct val="133333"/>
              <a:buFont typeface="Wingdings"/>
              <a:buChar char="§"/>
            </a:pPr>
            <a:r>
              <a:rPr lang="en" sz="1800" b="1"/>
              <a:t>Information Literacy: </a:t>
            </a:r>
            <a:r>
              <a:rPr lang="en" sz="1800"/>
              <a:t>Access, evaluate, and use information.</a:t>
            </a:r>
          </a:p>
          <a:p>
            <a:pPr marL="1371600" lvl="2" indent="-381000" rtl="0">
              <a:buClr>
                <a:schemeClr val="lt1"/>
              </a:buClr>
              <a:buSzPct val="133333"/>
              <a:buFont typeface="Wingdings"/>
              <a:buChar char="§"/>
            </a:pPr>
            <a:r>
              <a:rPr lang="en" sz="1800" b="1"/>
              <a:t>Media Literacy:</a:t>
            </a:r>
            <a:r>
              <a:rPr lang="en" sz="1800"/>
              <a:t> Using, sorting, applying, and evaluating different forms of media.</a:t>
            </a:r>
          </a:p>
          <a:p>
            <a:pPr marL="1371600" lvl="2" indent="-381000" rtl="0">
              <a:buClr>
                <a:schemeClr val="lt1"/>
              </a:buClr>
              <a:buSzPct val="133333"/>
              <a:buFont typeface="Wingdings"/>
              <a:buChar char="§"/>
            </a:pPr>
            <a:r>
              <a:rPr lang="en" sz="1800" b="1"/>
              <a:t>Technology Literacy:</a:t>
            </a:r>
            <a:r>
              <a:rPr lang="en" sz="1800"/>
              <a:t> Create standards and application accuracies for technology.</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1090</Words>
  <Application>Microsoft Office PowerPoint</Application>
  <PresentationFormat>On-screen Show (4:3)</PresentationFormat>
  <Paragraphs>89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
      <vt:lpstr>Book Presentation #3 by Carla Surber &amp; John Lowell</vt:lpstr>
      <vt:lpstr>Focus on 4 Critical Questions:</vt:lpstr>
      <vt:lpstr>Organized into 3 sections:</vt:lpstr>
      <vt:lpstr>What is 21st Century Learning?</vt:lpstr>
      <vt:lpstr>What is 21st Century Learning?</vt:lpstr>
      <vt:lpstr>What is 21st Century Learning?</vt:lpstr>
      <vt:lpstr>What is 21st Century Learning?</vt:lpstr>
      <vt:lpstr>What are 21st Century Skills?</vt:lpstr>
      <vt:lpstr>What are 21st Century Skills?</vt:lpstr>
      <vt:lpstr>What are 21st Century Skills?</vt:lpstr>
      <vt:lpstr>21st Century Learning in Practice</vt:lpstr>
      <vt:lpstr>21st Century Learning in Practice</vt:lpstr>
      <vt:lpstr>21st Century Learning in Practice</vt:lpstr>
      <vt:lpstr>21st Century Learning in Practice</vt:lpstr>
      <vt:lpstr>Learning for life...building a better world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Presentation #3 by Carla Surber &amp; John Lowell</dc:title>
  <dc:creator>carla</dc:creator>
  <cp:lastModifiedBy>carla</cp:lastModifiedBy>
  <cp:revision>2</cp:revision>
  <dcterms:modified xsi:type="dcterms:W3CDTF">2013-01-11T00:58:54Z</dcterms:modified>
</cp:coreProperties>
</file>